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9" r:id="rId4"/>
    <p:sldId id="257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84;&#1086;&#1076;&#1077;&#1083;&#1100;-%20&#1089;&#1093;&#1077;&#1084;&#1072;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346201"/>
            <a:ext cx="8915399" cy="18669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                                   </a:t>
            </a:r>
            <a:br>
              <a:rPr lang="ru-RU" sz="2800" dirty="0" smtClean="0"/>
            </a:br>
            <a:r>
              <a:rPr lang="ru-RU" sz="4000" dirty="0" smtClean="0"/>
              <a:t>ПРОЕКТ </a:t>
            </a:r>
            <a:r>
              <a:rPr lang="ru-RU" sz="4000" dirty="0"/>
              <a:t>«РОСТ»</a:t>
            </a:r>
            <a:br>
              <a:rPr lang="ru-RU" sz="4000" dirty="0"/>
            </a:br>
            <a:r>
              <a:rPr lang="ru-RU" sz="2800" dirty="0"/>
              <a:t>(реализация образовательных семинаров творчества)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600" b="1" dirty="0"/>
              <a:t>Руководитель проекта</a:t>
            </a:r>
            <a:r>
              <a:rPr lang="ru-RU" sz="1600" b="1" dirty="0" smtClean="0"/>
              <a:t>:</a:t>
            </a:r>
          </a:p>
          <a:p>
            <a:r>
              <a:rPr lang="ru-RU" sz="1600" dirty="0" smtClean="0"/>
              <a:t> </a:t>
            </a:r>
            <a:r>
              <a:rPr lang="ru-RU" sz="1600" dirty="0"/>
              <a:t>Крайняя Ирина Викторовна, заместитель директора по НМР КГБОУ ШИ 2</a:t>
            </a:r>
          </a:p>
        </p:txBody>
      </p:sp>
    </p:spTree>
    <p:extLst>
      <p:ext uri="{BB962C8B-B14F-4D97-AF65-F5344CB8AC3E}">
        <p14:creationId xmlns:p14="http://schemas.microsoft.com/office/powerpoint/2010/main" val="288202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Дорожная карта. Планирование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1545560"/>
              </p:ext>
            </p:extLst>
          </p:nvPr>
        </p:nvGraphicFramePr>
        <p:xfrm>
          <a:off x="2589213" y="1396999"/>
          <a:ext cx="8915400" cy="5461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9787">
                  <a:extLst>
                    <a:ext uri="{9D8B030D-6E8A-4147-A177-3AD203B41FA5}">
                      <a16:colId xmlns:a16="http://schemas.microsoft.com/office/drawing/2014/main" val="747419828"/>
                    </a:ext>
                  </a:extLst>
                </a:gridCol>
                <a:gridCol w="5103813">
                  <a:extLst>
                    <a:ext uri="{9D8B030D-6E8A-4147-A177-3AD203B41FA5}">
                      <a16:colId xmlns:a16="http://schemas.microsoft.com/office/drawing/2014/main" val="1515358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690137460"/>
                    </a:ext>
                  </a:extLst>
                </a:gridCol>
              </a:tblGrid>
              <a:tr h="65746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Название серии обучающих и проблемных семинаров проекта «РОСТ»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Даты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858327"/>
                  </a:ext>
                </a:extLst>
              </a:tr>
              <a:tr h="90899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Тема: «Современный урок в условиях ФГОС НОО, ФГОС ООО и ФГОС ОВЗ»</a:t>
                      </a:r>
                    </a:p>
                    <a:p>
                      <a:r>
                        <a:rPr lang="ru-RU" sz="1700" dirty="0" smtClean="0"/>
                        <a:t>Практическая часть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Август/ Сентябрь</a:t>
                      </a:r>
                      <a:endParaRPr lang="ru-RU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631314"/>
                  </a:ext>
                </a:extLst>
              </a:tr>
              <a:tr h="1113257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Тема: «Анализ урока с учетом требований ФГОС НОО, ФГОС ООО и ФГОС ОВЗ»</a:t>
                      </a:r>
                    </a:p>
                    <a:p>
                      <a:r>
                        <a:rPr lang="ru-RU" sz="1700" dirty="0" smtClean="0"/>
                        <a:t>Практическая часть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Декабрь/ Январь </a:t>
                      </a:r>
                      <a:endParaRPr lang="ru-RU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099640"/>
                  </a:ext>
                </a:extLst>
              </a:tr>
              <a:tr h="1627068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«Применение образовательных технологий, ориентированных на новые результаты образования согласно требований</a:t>
                      </a:r>
                      <a:r>
                        <a:rPr lang="ru-RU" sz="1700" baseline="0" dirty="0" smtClean="0"/>
                        <a:t> ФГОС НОО, ФГОС ОВЗ, ФГОС ООО</a:t>
                      </a:r>
                      <a:r>
                        <a:rPr lang="ru-RU" sz="1700" dirty="0" smtClean="0"/>
                        <a:t>»</a:t>
                      </a:r>
                    </a:p>
                    <a:p>
                      <a:r>
                        <a:rPr lang="ru-RU" sz="1700" dirty="0" smtClean="0"/>
                        <a:t>Практическая часть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Март /Апрель</a:t>
                      </a:r>
                      <a:endParaRPr lang="ru-RU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008300"/>
                  </a:ext>
                </a:extLst>
              </a:tr>
              <a:tr h="1154226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Тема: «Формирование контрольно- оценочной  самостоятельность у обучающихся с ОВЗ по зрению»</a:t>
                      </a:r>
                    </a:p>
                    <a:p>
                      <a:r>
                        <a:rPr lang="ru-RU" sz="1700" dirty="0" smtClean="0"/>
                        <a:t>Практическая часть</a:t>
                      </a:r>
                      <a:endParaRPr lang="ru-RU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Май/ Июнь </a:t>
                      </a:r>
                      <a:endParaRPr lang="ru-RU" sz="1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816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6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338290"/>
          </a:xfrm>
        </p:spPr>
        <p:txBody>
          <a:bodyPr/>
          <a:lstStyle/>
          <a:p>
            <a:r>
              <a:rPr lang="ru-RU" dirty="0"/>
              <a:t>Завершение проекта. Подведение итогов. Демонстрация лучших образовательных практик на августовском педагогическом совете КГБОУ ШИ 2	Август 2019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4457700"/>
            <a:ext cx="8915400" cy="145352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0949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2592925" y="571500"/>
            <a:ext cx="8911687" cy="5261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24110"/>
            <a:ext cx="8915400" cy="5287112"/>
          </a:xfrm>
        </p:spPr>
        <p:txBody>
          <a:bodyPr/>
          <a:lstStyle/>
          <a:p>
            <a:r>
              <a:rPr lang="ru-RU" sz="2000" dirty="0" smtClean="0"/>
              <a:t>«..Ключевой </a:t>
            </a:r>
            <a:r>
              <a:rPr lang="ru-RU" sz="2000" dirty="0"/>
              <a:t>фигурой в школьном образовании, безусловно, является учитель. Задача государства в этой связи – создать учителю достойные условия для работы. </a:t>
            </a:r>
            <a:r>
              <a:rPr lang="ru-RU" sz="2000" dirty="0" smtClean="0"/>
              <a:t>Современным учителям </a:t>
            </a:r>
            <a:r>
              <a:rPr lang="ru-RU" sz="2000" dirty="0"/>
              <a:t>нужна как мотивация, так и условия для </a:t>
            </a:r>
            <a:r>
              <a:rPr lang="ru-RU" sz="2000" dirty="0" smtClean="0"/>
              <a:t>самосовершенствования: повышение </a:t>
            </a:r>
            <a:r>
              <a:rPr lang="ru-RU" sz="2000" dirty="0"/>
              <a:t>квалификации, </a:t>
            </a:r>
            <a:r>
              <a:rPr lang="ru-RU" sz="2000" dirty="0" smtClean="0"/>
              <a:t>оценка </a:t>
            </a:r>
            <a:r>
              <a:rPr lang="ru-RU" sz="2000" dirty="0"/>
              <a:t>его профессионального уровня. </a:t>
            </a:r>
            <a:r>
              <a:rPr lang="ru-RU" sz="2000" dirty="0" smtClean="0"/>
              <a:t>Для этого необходимо </a:t>
            </a:r>
            <a:r>
              <a:rPr lang="ru-RU" sz="2000" dirty="0"/>
              <a:t>создание «общенациональной системы профессионального роста </a:t>
            </a:r>
            <a:r>
              <a:rPr lang="ru-RU" sz="2000" dirty="0" smtClean="0"/>
              <a:t>учителей»..». В. Путин</a:t>
            </a:r>
          </a:p>
          <a:p>
            <a:r>
              <a:rPr lang="ru-RU" sz="2000" dirty="0"/>
              <a:t>«Мы хотим, чтобы наши дети были лучше, чем мы</a:t>
            </a:r>
            <a:r>
              <a:rPr lang="ru-RU" sz="2000" dirty="0" smtClean="0"/>
              <a:t>» В. Путин</a:t>
            </a:r>
            <a:endParaRPr lang="ru-RU" sz="2000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2172" y="3670300"/>
            <a:ext cx="4131728" cy="303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630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299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1257300"/>
            <a:ext cx="8915400" cy="4615822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Целевая аудитория «РОСТ»:</a:t>
            </a:r>
          </a:p>
          <a:p>
            <a:r>
              <a:rPr lang="ru-RU" dirty="0"/>
              <a:t>Педагогические и руководящие работники КГБОУ ШИ 2, партнеры (методисты ХК ИРО, преподаватели коррекционной педагогики ПИ ТОГУ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Сроки реализации проекта:</a:t>
            </a:r>
          </a:p>
          <a:p>
            <a:r>
              <a:rPr lang="ru-RU" dirty="0"/>
              <a:t>В течении 2018-2019 учебного года.</a:t>
            </a:r>
          </a:p>
        </p:txBody>
      </p:sp>
    </p:spTree>
    <p:extLst>
      <p:ext uri="{BB962C8B-B14F-4D97-AF65-F5344CB8AC3E}">
        <p14:creationId xmlns:p14="http://schemas.microsoft.com/office/powerpoint/2010/main" val="3802558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Проблемное поле проекта: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Готовность педагогического коллектива к непрерывному профессиональному развитию, повышению уровня профессиональной компетентности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овладение </a:t>
            </a:r>
            <a:r>
              <a:rPr lang="ru-RU" dirty="0"/>
              <a:t>группой компетенций: </a:t>
            </a:r>
            <a:endParaRPr lang="ru-RU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методологическая </a:t>
            </a:r>
            <a:r>
              <a:rPr lang="ru-RU" dirty="0"/>
              <a:t>(психолого- педагогическая</a:t>
            </a:r>
            <a:r>
              <a:rPr lang="ru-RU" dirty="0" smtClean="0"/>
              <a:t>);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общекультурная </a:t>
            </a:r>
            <a:r>
              <a:rPr lang="ru-RU" dirty="0"/>
              <a:t>(мировоззренческая</a:t>
            </a:r>
            <a:r>
              <a:rPr lang="ru-RU" dirty="0" smtClean="0"/>
              <a:t>);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dirty="0" smtClean="0"/>
              <a:t>предметно- </a:t>
            </a:r>
            <a:r>
              <a:rPr lang="ru-RU" dirty="0"/>
              <a:t>ориентированная)</a:t>
            </a:r>
          </a:p>
        </p:txBody>
      </p:sp>
    </p:spTree>
    <p:extLst>
      <p:ext uri="{BB962C8B-B14F-4D97-AF65-F5344CB8AC3E}">
        <p14:creationId xmlns:p14="http://schemas.microsoft.com/office/powerpoint/2010/main" val="2517715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проекта «РОСТ»: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r>
              <a:rPr lang="ru-RU" sz="2000" dirty="0" smtClean="0"/>
              <a:t>создание </a:t>
            </a:r>
            <a:r>
              <a:rPr lang="ru-RU" sz="2000" dirty="0"/>
              <a:t>образовательного пространства для развития творческих способностей педагогических сотрудников КГБОУ ШИ 2 в условиях реализации ФГОС НОО, ФГОС ОВЗ и введения ФГОС ООО через организацию постоянно действующих семинаров, практикумов </a:t>
            </a:r>
          </a:p>
        </p:txBody>
      </p:sp>
    </p:spTree>
    <p:extLst>
      <p:ext uri="{BB962C8B-B14F-4D97-AF65-F5344CB8AC3E}">
        <p14:creationId xmlns:p14="http://schemas.microsoft.com/office/powerpoint/2010/main" val="3300438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проекта: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57700"/>
          </a:xfrm>
        </p:spPr>
        <p:txBody>
          <a:bodyPr>
            <a:noAutofit/>
          </a:bodyPr>
          <a:lstStyle/>
          <a:p>
            <a:r>
              <a:rPr lang="ru-RU" sz="1600" dirty="0" smtClean="0"/>
              <a:t>организовать </a:t>
            </a:r>
            <a:r>
              <a:rPr lang="ru-RU" sz="1600" dirty="0"/>
              <a:t>пространство открытого диалога по актуальным проблемам развития образовательной сферы, с акцентом на сотрудничество всех участников образовательных отношений и партнеров системы образования;</a:t>
            </a:r>
          </a:p>
          <a:p>
            <a:r>
              <a:rPr lang="ru-RU" sz="1600" dirty="0" smtClean="0"/>
              <a:t>создать </a:t>
            </a:r>
            <a:r>
              <a:rPr lang="ru-RU" sz="1600" dirty="0"/>
              <a:t>условия для профессионального развития, практического проектирования вопросов коррекционного образования у педагогических работников КГБОУ ШИ 2;</a:t>
            </a:r>
          </a:p>
          <a:p>
            <a:r>
              <a:rPr lang="ru-RU" sz="1600" dirty="0" smtClean="0"/>
              <a:t>апробировать </a:t>
            </a:r>
            <a:r>
              <a:rPr lang="ru-RU" sz="1600" dirty="0"/>
              <a:t>модель методической службы через организацию постоянной действующих семинаров, практик, направленных на решение приоритетных задач системы коррекционного образования Хабаровского края;</a:t>
            </a:r>
          </a:p>
          <a:p>
            <a:r>
              <a:rPr lang="ru-RU" sz="1600" dirty="0" smtClean="0"/>
              <a:t>создать </a:t>
            </a:r>
            <a:r>
              <a:rPr lang="ru-RU" sz="1600" dirty="0"/>
              <a:t>условия для стимулирования к непрерывному профессиональному развитию педагогических работников КГБОУ ШИ 2;</a:t>
            </a:r>
          </a:p>
          <a:p>
            <a:r>
              <a:rPr lang="ru-RU" sz="1600" dirty="0" smtClean="0"/>
              <a:t>продемонстрировать </a:t>
            </a:r>
            <a:r>
              <a:rPr lang="ru-RU" sz="1600" dirty="0"/>
              <a:t>посредством обмена опыт успешных образовательных практик педагогических работников, в том числе путем сетевого взаимодействия (Ресурсная сеть края, сетевая модель Краевой инновационной площадки);</a:t>
            </a:r>
          </a:p>
        </p:txBody>
      </p:sp>
    </p:spTree>
    <p:extLst>
      <p:ext uri="{BB962C8B-B14F-4D97-AF65-F5344CB8AC3E}">
        <p14:creationId xmlns:p14="http://schemas.microsoft.com/office/powerpoint/2010/main" val="532945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Форматы семинаров: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Командообразование</a:t>
            </a:r>
            <a:r>
              <a:rPr lang="ru-RU" dirty="0" smtClean="0"/>
              <a:t>; </a:t>
            </a:r>
          </a:p>
          <a:p>
            <a:r>
              <a:rPr lang="ru-RU" dirty="0"/>
              <a:t>п</a:t>
            </a:r>
            <a:r>
              <a:rPr lang="ru-RU" dirty="0" smtClean="0"/>
              <a:t>огружение;</a:t>
            </a:r>
          </a:p>
          <a:p>
            <a:r>
              <a:rPr lang="ru-RU" dirty="0" smtClean="0"/>
              <a:t>обсуждение </a:t>
            </a:r>
            <a:r>
              <a:rPr lang="ru-RU" dirty="0"/>
              <a:t>проблемных вопросов (панельные дискуссии, скайп- включения</a:t>
            </a:r>
            <a:r>
              <a:rPr lang="ru-RU" dirty="0" smtClean="0"/>
              <a:t>); </a:t>
            </a:r>
          </a:p>
          <a:p>
            <a:r>
              <a:rPr lang="ru-RU" dirty="0"/>
              <a:t>п</a:t>
            </a:r>
            <a:r>
              <a:rPr lang="ru-RU" dirty="0" smtClean="0"/>
              <a:t>роектирование; </a:t>
            </a:r>
          </a:p>
          <a:p>
            <a:r>
              <a:rPr lang="ru-RU" dirty="0" smtClean="0"/>
              <a:t>демонстрация </a:t>
            </a:r>
            <a:r>
              <a:rPr lang="ru-RU" dirty="0"/>
              <a:t>(выставка образовательных продуктов</a:t>
            </a:r>
            <a:r>
              <a:rPr lang="ru-RU" dirty="0" smtClean="0"/>
              <a:t>); </a:t>
            </a:r>
          </a:p>
          <a:p>
            <a:r>
              <a:rPr lang="ru-RU" dirty="0"/>
              <a:t>т</a:t>
            </a:r>
            <a:r>
              <a:rPr lang="ru-RU" dirty="0" smtClean="0"/>
              <a:t>ренинги: </a:t>
            </a:r>
          </a:p>
          <a:p>
            <a:r>
              <a:rPr lang="ru-RU" dirty="0" smtClean="0"/>
              <a:t>практикумы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6440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Планируемые результаты проекта «РОСТ»: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6101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Обеспечение </a:t>
            </a:r>
            <a:r>
              <a:rPr lang="ru-RU" dirty="0"/>
              <a:t>профессионального роста педагогических кадров в процессе качественной реализации ФГОС НОО, ФГОС ОВЗ и введения ФГОС ООО через анализ посещённых уроков, представленные образовательные практики;</a:t>
            </a:r>
          </a:p>
          <a:p>
            <a:r>
              <a:rPr lang="ru-RU" dirty="0" smtClean="0"/>
              <a:t>Развитие </a:t>
            </a:r>
            <a:r>
              <a:rPr lang="ru-RU" dirty="0"/>
              <a:t>инициативы педагогических работников, повышение профессиональной компетенции через применение современных технологий и предметных концепций в образовании и увеличение доли педагогов, участвующих в конкурсах педагогического мастерства на 10%;</a:t>
            </a:r>
          </a:p>
          <a:p>
            <a:r>
              <a:rPr lang="ru-RU" dirty="0" smtClean="0"/>
              <a:t>Описание </a:t>
            </a:r>
            <a:r>
              <a:rPr lang="ru-RU" dirty="0"/>
              <a:t>апробированной модели методической службы через организацию постоянной действующих семинаров, практикумов;</a:t>
            </a:r>
          </a:p>
          <a:p>
            <a:r>
              <a:rPr lang="ru-RU" dirty="0" smtClean="0"/>
              <a:t>Увеличение </a:t>
            </a:r>
            <a:r>
              <a:rPr lang="ru-RU" dirty="0"/>
              <a:t>количества педагогов на 15 - 20%, демонстрирующих успешные образовательные практики;</a:t>
            </a:r>
          </a:p>
          <a:p>
            <a:r>
              <a:rPr lang="ru-RU" dirty="0" smtClean="0"/>
              <a:t>Увеличение </a:t>
            </a:r>
            <a:r>
              <a:rPr lang="ru-RU" dirty="0"/>
              <a:t>доли педагогов на 5%, имеющих собственные веб- ресурсы: создание собственных сайтов, страниц.</a:t>
            </a:r>
          </a:p>
        </p:txBody>
      </p:sp>
    </p:spTree>
    <p:extLst>
      <p:ext uri="{BB962C8B-B14F-4D97-AF65-F5344CB8AC3E}">
        <p14:creationId xmlns:p14="http://schemas.microsoft.com/office/powerpoint/2010/main" val="3348742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Продукты проекта «РОСТ»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Описанная </a:t>
            </a:r>
            <a:r>
              <a:rPr lang="ru-RU" dirty="0"/>
              <a:t>модель методической службы; 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методических материалов, упаковка лучших образовательных практик и размещение на сайте образовательной организации; </a:t>
            </a:r>
          </a:p>
          <a:p>
            <a:r>
              <a:rPr lang="ru-RU" dirty="0" smtClean="0"/>
              <a:t>Составление </a:t>
            </a:r>
            <a:r>
              <a:rPr lang="ru-RU" dirty="0"/>
              <a:t>индивидуальной программы профессионального роста педагога или персонального профиля развития педагога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582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Модель проекта «РОСТ»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Вставка </a:t>
            </a:r>
            <a:r>
              <a:rPr lang="ru-RU" dirty="0" smtClean="0">
                <a:hlinkClick r:id="rId2" action="ppaction://hlinkfile"/>
              </a:rPr>
              <a:t>модель- схема.</a:t>
            </a:r>
            <a:r>
              <a:rPr lang="en-US" smtClean="0">
                <a:hlinkClick r:id="rId2" action="ppaction://hlinkfile"/>
              </a:rPr>
              <a:t>docx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1297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</TotalTime>
  <Words>607</Words>
  <Application>Microsoft Office PowerPoint</Application>
  <PresentationFormat>Широкоэкранный</PresentationFormat>
  <Paragraphs>68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Wingdings</vt:lpstr>
      <vt:lpstr>Wingdings 3</vt:lpstr>
      <vt:lpstr>Легкий дым</vt:lpstr>
      <vt:lpstr>                                    ПРОЕКТ «РОСТ» (реализация образовательных семинаров творчества)</vt:lpstr>
      <vt:lpstr>Презентация PowerPoint</vt:lpstr>
      <vt:lpstr>Проблемное поле проекта: </vt:lpstr>
      <vt:lpstr>Цель проекта «РОСТ»: </vt:lpstr>
      <vt:lpstr>Задачи проекта:</vt:lpstr>
      <vt:lpstr>Форматы семинаров:</vt:lpstr>
      <vt:lpstr>Планируемые результаты проекта «РОСТ»:</vt:lpstr>
      <vt:lpstr>Продукты проекта «РОСТ»</vt:lpstr>
      <vt:lpstr>Модель проекта «РОСТ»</vt:lpstr>
      <vt:lpstr>Дорожная карта. Планирование</vt:lpstr>
      <vt:lpstr>Завершение проекта. Подведение итогов. Демонстрация лучших образовательных практик на августовском педагогическом совете КГБОУ ШИ 2 Август 2019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</cp:revision>
  <dcterms:created xsi:type="dcterms:W3CDTF">2018-08-10T01:16:36Z</dcterms:created>
  <dcterms:modified xsi:type="dcterms:W3CDTF">2018-08-24T02:09:48Z</dcterms:modified>
</cp:coreProperties>
</file>